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65" r:id="rId5"/>
    <p:sldId id="270" r:id="rId6"/>
    <p:sldId id="276" r:id="rId7"/>
    <p:sldId id="268" r:id="rId8"/>
    <p:sldId id="259" r:id="rId9"/>
    <p:sldId id="267" r:id="rId10"/>
    <p:sldId id="275" r:id="rId11"/>
    <p:sldId id="271" r:id="rId12"/>
    <p:sldId id="272" r:id="rId13"/>
    <p:sldId id="269" r:id="rId14"/>
    <p:sldId id="273" r:id="rId15"/>
    <p:sldId id="262" r:id="rId16"/>
    <p:sldId id="261" r:id="rId17"/>
    <p:sldId id="277" r:id="rId18"/>
    <p:sldId id="26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4" autoAdjust="0"/>
    <p:restoredTop sz="86380" autoAdjust="0"/>
  </p:normalViewPr>
  <p:slideViewPr>
    <p:cSldViewPr>
      <p:cViewPr varScale="1">
        <p:scale>
          <a:sx n="54" d="100"/>
          <a:sy n="54" d="100"/>
        </p:scale>
        <p:origin x="-96" y="-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начало года</c:v>
                </c:pt>
              </c:strCache>
            </c:strRef>
          </c:tx>
          <c:dLbls>
            <c:showVal val="1"/>
            <c:showLeaderLines val="1"/>
          </c:dLbls>
          <c:cat>
            <c:strRef>
              <c:f>'Лист1'!$A$2:$A$5</c:f>
              <c:strCache>
                <c:ptCount val="4"/>
                <c:pt idx="0">
                  <c:v>ст дизартроия</c:v>
                </c:pt>
                <c:pt idx="1">
                  <c:v>ОНР III</c:v>
                </c:pt>
                <c:pt idx="2">
                  <c:v>дислалия</c:v>
                </c:pt>
                <c:pt idx="3">
                  <c:v>ЗПР</c:v>
                </c:pt>
              </c:strCache>
            </c:strRef>
          </c:cat>
          <c:val>
            <c:numRef>
              <c:f>'Лист1'!$B$2:$B$5</c:f>
              <c:numCache>
                <c:formatCode>0.00%</c:formatCode>
                <c:ptCount val="4"/>
                <c:pt idx="0">
                  <c:v>0.42300000000000021</c:v>
                </c:pt>
                <c:pt idx="1">
                  <c:v>0.11500000000000002</c:v>
                </c:pt>
                <c:pt idx="2">
                  <c:v>0.42300000000000021</c:v>
                </c:pt>
                <c:pt idx="3">
                  <c:v>3.8500000000000006E-2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4609935813583463"/>
          <c:y val="0.65840545494945013"/>
          <c:w val="0.26002666370403293"/>
          <c:h val="0.29928230196644828"/>
        </c:manualLayout>
      </c:layout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Лист1!$A$1</c:f>
              <c:strCache>
                <c:ptCount val="1"/>
                <c:pt idx="0">
                  <c:v>конец года</c:v>
                </c:pt>
              </c:strCache>
            </c:strRef>
          </c:tx>
          <c:dPt>
            <c:idx val="0"/>
            <c:spPr>
              <a:solidFill>
                <a:srgbClr val="FFFF00"/>
              </a:solidFill>
              <a:ln w="55000" cap="flat" cmpd="thickThin" algn="ctr">
                <a:solidFill>
                  <a:schemeClr val="accent1"/>
                </a:solidFill>
                <a:prstDash val="solid"/>
              </a:ln>
              <a:effectLst/>
            </c:spPr>
          </c:dPt>
          <c:dPt>
            <c:idx val="1"/>
            <c:spPr>
              <a:solidFill>
                <a:schemeClr val="accent6">
                  <a:lumMod val="60000"/>
                  <a:lumOff val="40000"/>
                </a:schemeClr>
              </a:solidFill>
              <a:ln w="55000" cap="flat" cmpd="thickThin" algn="ctr">
                <a:solidFill>
                  <a:schemeClr val="accent1"/>
                </a:solidFill>
                <a:prstDash val="solid"/>
              </a:ln>
              <a:effectLst/>
            </c:spPr>
          </c:dPt>
          <c:dPt>
            <c:idx val="2"/>
            <c:spPr>
              <a:solidFill>
                <a:schemeClr val="accent5">
                  <a:lumMod val="60000"/>
                  <a:lumOff val="40000"/>
                </a:schemeClr>
              </a:solidFill>
              <a:ln w="55000" cap="flat" cmpd="thickThin" algn="ctr">
                <a:solidFill>
                  <a:schemeClr val="accent1"/>
                </a:solidFill>
                <a:prstDash val="solid"/>
              </a:ln>
              <a:effectLst/>
            </c:spPr>
          </c:dPt>
          <c:dLbls>
            <c:spPr>
              <a:noFill/>
              <a:ln>
                <a:solidFill>
                  <a:schemeClr val="bg2">
                    <a:lumMod val="25000"/>
                  </a:schemeClr>
                </a:solidFill>
              </a:ln>
            </c:spPr>
            <c:showVal val="1"/>
            <c:showLeaderLines val="1"/>
          </c:dLbls>
          <c:cat>
            <c:strRef>
              <c:f>Лист1!$A$2:$A$5</c:f>
              <c:strCache>
                <c:ptCount val="3"/>
                <c:pt idx="0">
                  <c:v>выпущено</c:v>
                </c:pt>
                <c:pt idx="1">
                  <c:v>со значит. улучшением</c:v>
                </c:pt>
                <c:pt idx="2">
                  <c:v>продолжаем работать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</c:v>
                </c:pt>
                <c:pt idx="1">
                  <c:v>4</c:v>
                </c:pt>
                <c:pt idx="2">
                  <c:v>8</c:v>
                </c:pt>
              </c:numCache>
            </c:numRef>
          </c:val>
        </c:ser>
        <c:firstSliceAng val="0"/>
      </c:pieChart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61098308402685653"/>
          <c:y val="0.58113494254303288"/>
          <c:w val="0.32391302319585019"/>
          <c:h val="0.40747293398907336"/>
        </c:manualLayout>
      </c:layout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7771E-4C16-421E-B894-F7499CC3B5D1}" type="datetimeFigureOut">
              <a:rPr lang="ru-RU" smtClean="0"/>
              <a:pPr/>
              <a:t>20.09.2017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73C61-7357-42F2-975C-638325F3442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73C61-7357-42F2-975C-638325F34428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B7EDD6F-13F0-4682-9E40-A702E68EECF1}" type="datetimeFigureOut">
              <a:rPr lang="ru-RU" smtClean="0"/>
              <a:pPr/>
              <a:t>20.09.2017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4A30052-CA9F-4E6F-8FFA-D6201933B5D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7EDD6F-13F0-4682-9E40-A702E68EECF1}" type="datetimeFigureOut">
              <a:rPr lang="ru-RU" smtClean="0"/>
              <a:pPr/>
              <a:t>20.09.2017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30052-CA9F-4E6F-8FFA-D6201933B5D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7EDD6F-13F0-4682-9E40-A702E68EECF1}" type="datetimeFigureOut">
              <a:rPr lang="ru-RU" smtClean="0"/>
              <a:pPr/>
              <a:t>20.09.2017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30052-CA9F-4E6F-8FFA-D6201933B5D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7EDD6F-13F0-4682-9E40-A702E68EECF1}" type="datetimeFigureOut">
              <a:rPr lang="ru-RU" smtClean="0"/>
              <a:pPr/>
              <a:t>20.09.2017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30052-CA9F-4E6F-8FFA-D6201933B5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7EDD6F-13F0-4682-9E40-A702E68EECF1}" type="datetimeFigureOut">
              <a:rPr lang="ru-RU" smtClean="0"/>
              <a:pPr/>
              <a:t>20.09.2017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30052-CA9F-4E6F-8FFA-D6201933B5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7EDD6F-13F0-4682-9E40-A702E68EECF1}" type="datetimeFigureOut">
              <a:rPr lang="ru-RU" smtClean="0"/>
              <a:pPr/>
              <a:t>20.09.2017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30052-CA9F-4E6F-8FFA-D6201933B5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7EDD6F-13F0-4682-9E40-A702E68EECF1}" type="datetimeFigureOut">
              <a:rPr lang="ru-RU" smtClean="0"/>
              <a:pPr/>
              <a:t>20.09.2017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30052-CA9F-4E6F-8FFA-D6201933B5D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7EDD6F-13F0-4682-9E40-A702E68EECF1}" type="datetimeFigureOut">
              <a:rPr lang="ru-RU" smtClean="0"/>
              <a:pPr/>
              <a:t>20.09.2017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30052-CA9F-4E6F-8FFA-D6201933B5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7EDD6F-13F0-4682-9E40-A702E68EECF1}" type="datetimeFigureOut">
              <a:rPr lang="ru-RU" smtClean="0"/>
              <a:pPr/>
              <a:t>20.09.2017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30052-CA9F-4E6F-8FFA-D6201933B5D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B7EDD6F-13F0-4682-9E40-A702E68EECF1}" type="datetimeFigureOut">
              <a:rPr lang="ru-RU" smtClean="0"/>
              <a:pPr/>
              <a:t>20.09.2017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30052-CA9F-4E6F-8FFA-D6201933B5D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B7EDD6F-13F0-4682-9E40-A702E68EECF1}" type="datetimeFigureOut">
              <a:rPr lang="ru-RU" smtClean="0"/>
              <a:pPr/>
              <a:t>20.09.2017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4A30052-CA9F-4E6F-8FFA-D6201933B5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B7EDD6F-13F0-4682-9E40-A702E68EECF1}" type="datetimeFigureOut">
              <a:rPr lang="ru-RU" smtClean="0"/>
              <a:pPr/>
              <a:t>20.09.2017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4A30052-CA9F-4E6F-8FFA-D6201933B5D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Муниципальное автономное дошкольное образовательное учреждение </a:t>
            </a:r>
            <a:br>
              <a:rPr lang="ru-RU" sz="2800" dirty="0" smtClean="0"/>
            </a:br>
            <a:r>
              <a:rPr lang="ru-RU" sz="2800" dirty="0" smtClean="0"/>
              <a:t>«Детский сад №41 ЦРР»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2204864"/>
            <a:ext cx="5680720" cy="1896616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ТВОРЧЕСКИЙ ОТЧЕТ </a:t>
            </a:r>
          </a:p>
          <a:p>
            <a:pPr algn="ctr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2016-2017</a:t>
            </a:r>
          </a:p>
          <a:p>
            <a:pPr algn="ctr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УЧЕБНЫЙ ГОД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6096" y="450912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Учитель-логопед </a:t>
            </a: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Зуева И.А.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76872"/>
            <a:ext cx="2833101" cy="230425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606793" cy="259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933056"/>
            <a:ext cx="4680521" cy="263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1315" y="476672"/>
            <a:ext cx="448268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2204864"/>
            <a:ext cx="448268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522720"/>
            <a:ext cx="3561959" cy="200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FotorCreat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2132856"/>
            <a:ext cx="4176464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m1z6Ffcv1z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3672408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3528392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IMG_903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476672"/>
            <a:ext cx="3366120" cy="3366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9060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4005064"/>
            <a:ext cx="3600400" cy="270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7140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ИСПОЛЬЗУЕМЫЙ ПРАКТИЧЕСКИЙ МАТЕРИАЛ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4256720" cy="2393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789040"/>
            <a:ext cx="4392488" cy="2719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836712"/>
            <a:ext cx="3312368" cy="2649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img-1210.jpg.pagespeed.ic.bPPD22cZb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2304256" cy="2304256"/>
          </a:xfrm>
          <a:prstGeom prst="rect">
            <a:avLst/>
          </a:prstGeom>
        </p:spPr>
      </p:pic>
      <p:pic>
        <p:nvPicPr>
          <p:cNvPr id="11" name="Рисунок 10" descr="65853_html_a340b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005064"/>
            <a:ext cx="3818224" cy="2572972"/>
          </a:xfrm>
          <a:prstGeom prst="rect">
            <a:avLst/>
          </a:prstGeom>
        </p:spPr>
      </p:pic>
      <p:pic>
        <p:nvPicPr>
          <p:cNvPr id="13" name="Рисунок 12" descr="vU3P334Ui-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0690" y="3068960"/>
            <a:ext cx="2050373" cy="2973041"/>
          </a:xfrm>
          <a:prstGeom prst="rect">
            <a:avLst/>
          </a:prstGeom>
        </p:spPr>
      </p:pic>
      <p:pic>
        <p:nvPicPr>
          <p:cNvPr id="14" name="Рисунок 13" descr="img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260648"/>
            <a:ext cx="4224469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88641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РАБОТА С ПЕДАГОГАМИ И РОДИТЕЛЯМИ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764705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систематические выступления на родительских собраниях, педагогических совещаниях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методических объединениях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анкетирование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родителей, индивидуальное консультирование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педагогов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родителей по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запросу и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 результатам обследования;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обучающее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консультирование 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объяснением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этапов коррекционной работы и демонстрацией приемов коррекционно-развивающих упражнений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 descr="Родительское собрание - 6 Апреля 2010 - Персональный сайт учителя"/>
          <p:cNvPicPr/>
          <p:nvPr/>
        </p:nvPicPr>
        <p:blipFill rotWithShape="1">
          <a:blip r:embed="rId2" cstate="print"/>
          <a:srcRect t="8743" b="17458"/>
          <a:stretch/>
        </p:blipFill>
        <p:spPr bwMode="auto">
          <a:xfrm>
            <a:off x="3419872" y="4437112"/>
            <a:ext cx="5472608" cy="214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САМООБРАЗОВАНИЕ (УЧАСТИЕ В МАСТЕР-КЛАССАХ, КОНКУРСАХ, ВЫСТУПЛЕНИЯ НА МЕТОДИЧЕСКИХ ОБЪЕДИНЕНИЯХ);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certific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3284984"/>
            <a:ext cx="2088232" cy="2954119"/>
          </a:xfrm>
          <a:prstGeom prst="rect">
            <a:avLst/>
          </a:prstGeom>
        </p:spPr>
      </p:pic>
      <p:pic>
        <p:nvPicPr>
          <p:cNvPr id="7" name="Рисунок 6" descr="Сертификат проекта infourok.ru № ДБ-284389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268760"/>
            <a:ext cx="1914711" cy="2689947"/>
          </a:xfrm>
          <a:prstGeom prst="rect">
            <a:avLst/>
          </a:prstGeom>
        </p:spPr>
      </p:pic>
      <p:pic>
        <p:nvPicPr>
          <p:cNvPr id="8" name="Рисунок 7" descr="Сертификат проекта infourok.ru № ДБ-2843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4005064"/>
            <a:ext cx="1885451" cy="2648839"/>
          </a:xfrm>
          <a:prstGeom prst="rect">
            <a:avLst/>
          </a:prstGeom>
        </p:spPr>
      </p:pic>
      <p:pic>
        <p:nvPicPr>
          <p:cNvPr id="10" name="Рисунок 9" descr="Сертификат проекта infourok.ru № ДБ-448113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1196752"/>
            <a:ext cx="1814695" cy="2549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260648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ВЫВОДЫ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620688"/>
            <a:ext cx="7740351" cy="213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 smtClean="0"/>
              <a:t>Проанализировав коррекционно-логопедическую работу за 2016 – 2017 учебный год можно сделать вывод, что поставленные задачи в начале учебного года - решены; намеченные цели достигнуты.</a:t>
            </a:r>
          </a:p>
          <a:p>
            <a:pPr algn="just">
              <a:lnSpc>
                <a:spcPct val="150000"/>
              </a:lnSpc>
            </a:pP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2348880"/>
            <a:ext cx="8280920" cy="3903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Задачи на 2016-2017 учебный год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/>
              <a:t>Необходимо продолжить работу над развитием всех компонентов языковой системы у детей с речевыми нарушениями.  Пересмотреть организацию работы с родителями и продолжить поиск оптимальных форм взаимодействия, повышающих мотивацию родителей в устранении имеющихся нарушений в развитии речи ребёнка и профилактике нарушений. Повышение своего профессионального уровня. Пополнение кабинета играми и      пособиями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спасибо за внима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Улыбающееся лицо 3"/>
          <p:cNvSpPr/>
          <p:nvPr/>
        </p:nvSpPr>
        <p:spPr>
          <a:xfrm>
            <a:off x="8028384" y="5943600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20688"/>
            <a:ext cx="1186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ЦЕЛЬ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988840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ЗАДАЧИ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692696"/>
            <a:ext cx="6768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обеспечение своевременной специализированной помощи в освоении содержания образования и коррекция недостатков речи детей 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2204864"/>
            <a:ext cx="66967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b="1" dirty="0" smtClean="0"/>
              <a:t> Выявление , преодоление и своевременное предупреждение речевых нарушений у воспитанников ДОУ;</a:t>
            </a:r>
          </a:p>
          <a:p>
            <a:pPr algn="just">
              <a:buFont typeface="Arial" pitchFamily="34" charset="0"/>
              <a:buChar char="•"/>
            </a:pPr>
            <a:r>
              <a:rPr lang="ru-RU" b="1" dirty="0" smtClean="0"/>
              <a:t>  Формирование профессиональной компетентности педагогов в сфере эффективного взаимодействия с детьми, имеющими речевые нарушения, а также в сфере профилактики и выявления проблем в речевом развитии;</a:t>
            </a:r>
          </a:p>
          <a:p>
            <a:pPr algn="just">
              <a:buFont typeface="Arial" pitchFamily="34" charset="0"/>
              <a:buChar char="•"/>
            </a:pPr>
            <a:r>
              <a:rPr lang="ru-RU" b="1" dirty="0" smtClean="0"/>
              <a:t> Обучение родителей эффективным приемам воспитания ребенка с нарушениями речи и организации коррекционно-развивающей среды в семейных условиях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484784"/>
            <a:ext cx="820891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В </a:t>
            </a:r>
            <a:r>
              <a:rPr lang="ru-RU" sz="2400" b="1" dirty="0" smtClean="0"/>
              <a:t>2016 </a:t>
            </a:r>
            <a:r>
              <a:rPr lang="ru-RU" sz="2400" b="1" dirty="0"/>
              <a:t>- </a:t>
            </a:r>
            <a:r>
              <a:rPr lang="ru-RU" sz="2400" b="1" dirty="0" smtClean="0"/>
              <a:t>2017 </a:t>
            </a:r>
            <a:r>
              <a:rPr lang="ru-RU" sz="2400" b="1" dirty="0"/>
              <a:t>учебном году логопедическая деятельность осуществлялась по следующим </a:t>
            </a:r>
            <a:r>
              <a:rPr lang="ru-RU" sz="2400" b="1" dirty="0" smtClean="0"/>
              <a:t>направлениям:</a:t>
            </a:r>
          </a:p>
          <a:p>
            <a:endParaRPr lang="ru-RU" sz="2400" b="1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b="1" dirty="0" smtClean="0"/>
              <a:t>диагностическое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b="1" dirty="0" smtClean="0"/>
              <a:t>организационно-методическое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b="1" dirty="0" smtClean="0"/>
              <a:t>коррекционно-развивающее 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b="1" dirty="0" smtClean="0"/>
              <a:t>консультативно-просветительское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b="1" dirty="0" smtClean="0"/>
              <a:t>аналитическое</a:t>
            </a:r>
          </a:p>
          <a:p>
            <a:pPr>
              <a:lnSpc>
                <a:spcPct val="150000"/>
              </a:lnSpc>
            </a:pP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8640"/>
            <a:ext cx="6336704" cy="1350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88640"/>
            <a:ext cx="84969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Блок диагностических методик </a:t>
            </a:r>
            <a:r>
              <a:rPr lang="ru-RU" dirty="0" smtClean="0"/>
              <a:t>и материалов для обследования состояния речи детей включал следующие направления: </a:t>
            </a:r>
          </a:p>
          <a:p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артикуляционная, общая и мелкая моторика; </a:t>
            </a:r>
          </a:p>
          <a:p>
            <a:pPr>
              <a:buFontTx/>
              <a:buChar char="-"/>
            </a:pPr>
            <a:r>
              <a:rPr lang="ru-RU" dirty="0" smtClean="0"/>
              <a:t> звукопроизношение; </a:t>
            </a:r>
          </a:p>
          <a:p>
            <a:pPr>
              <a:buFontTx/>
              <a:buChar char="-"/>
            </a:pPr>
            <a:r>
              <a:rPr lang="ru-RU" dirty="0" smtClean="0"/>
              <a:t> фонематическое восприятие;</a:t>
            </a:r>
          </a:p>
          <a:p>
            <a:pPr>
              <a:buFontTx/>
              <a:buChar char="-"/>
            </a:pPr>
            <a:r>
              <a:rPr lang="ru-RU" dirty="0" smtClean="0"/>
              <a:t>  лексический и грамматический строй речи;</a:t>
            </a:r>
          </a:p>
          <a:p>
            <a:pPr>
              <a:buFontTx/>
              <a:buChar char="-"/>
            </a:pPr>
            <a:r>
              <a:rPr lang="ru-RU" dirty="0" smtClean="0"/>
              <a:t>  связная речь;</a:t>
            </a:r>
          </a:p>
          <a:p>
            <a:pPr>
              <a:buFontTx/>
              <a:buChar char="-"/>
            </a:pPr>
            <a:r>
              <a:rPr lang="ru-RU" dirty="0" smtClean="0"/>
              <a:t>  обследование восприятия, внимания, памяти, мышления. </a:t>
            </a:r>
          </a:p>
          <a:p>
            <a:endParaRPr lang="ru-RU" dirty="0"/>
          </a:p>
          <a:p>
            <a:r>
              <a:rPr lang="ru-RU" b="1" dirty="0" smtClean="0"/>
              <a:t>Использовались :</a:t>
            </a:r>
          </a:p>
          <a:p>
            <a:pPr>
              <a:buFontTx/>
              <a:buChar char="-"/>
            </a:pPr>
            <a:r>
              <a:rPr lang="ru-RU" dirty="0" smtClean="0"/>
              <a:t>речевая карта </a:t>
            </a:r>
            <a:r>
              <a:rPr lang="ru-RU" dirty="0" err="1" smtClean="0"/>
              <a:t>Крупенчук</a:t>
            </a:r>
            <a:r>
              <a:rPr lang="ru-RU" dirty="0" smtClean="0"/>
              <a:t> О.И., с прилагающимися  словесным и картинным материалом, </a:t>
            </a:r>
          </a:p>
          <a:p>
            <a:pPr>
              <a:buFontTx/>
              <a:buChar char="-"/>
            </a:pPr>
            <a:r>
              <a:rPr lang="ru-RU" dirty="0" smtClean="0"/>
              <a:t>Мазанова Е.В. «Обследование речи детей с ЗРР»</a:t>
            </a:r>
          </a:p>
          <a:p>
            <a:pPr>
              <a:buFontTx/>
              <a:buChar char="-"/>
            </a:pPr>
            <a:r>
              <a:rPr lang="ru-RU" dirty="0" smtClean="0"/>
              <a:t>альбом Иншаковой О .Б.</a:t>
            </a:r>
          </a:p>
          <a:p>
            <a:pPr>
              <a:buFontTx/>
              <a:buChar char="-"/>
            </a:pPr>
            <a:r>
              <a:rPr lang="ru-RU" dirty="0" smtClean="0"/>
              <a:t>Программно-диагностический комплекс «Мониторинг речевого развития»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188640"/>
            <a:ext cx="3296740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3789040"/>
            <a:ext cx="3528392" cy="2468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0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2780928"/>
            <a:ext cx="3439683" cy="252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Картинки по запросу мониторинг речевого развития детей 2-7 ле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88640"/>
            <a:ext cx="2448272" cy="3264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88640"/>
            <a:ext cx="2483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Диагностика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4797152"/>
            <a:ext cx="5904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tx2"/>
                </a:solidFill>
              </a:rPr>
              <a:t>— диагностическая работа обеспечила своевременное выявление детей с речевыми нарушениями, проведение их комплексного обследования и подготовку рекомендаций по оказанию им </a:t>
            </a:r>
            <a:r>
              <a:rPr lang="ru-RU" sz="1600" b="1" i="1" dirty="0" err="1" smtClean="0">
                <a:solidFill>
                  <a:schemeClr val="tx2"/>
                </a:solidFill>
              </a:rPr>
              <a:t>психолого</a:t>
            </a:r>
            <a:r>
              <a:rPr lang="ru-RU" sz="1600" b="1" i="1" dirty="0" smtClean="0">
                <a:solidFill>
                  <a:schemeClr val="tx2"/>
                </a:solidFill>
              </a:rPr>
              <a:t>- медико-педагогической помощи в условиях образовательного учреждения</a:t>
            </a:r>
            <a:endParaRPr lang="ru-RU" sz="1600" b="1" i="1" dirty="0">
              <a:solidFill>
                <a:schemeClr val="tx2"/>
              </a:solidFill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67544" y="908720"/>
          <a:ext cx="446449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4139952" y="1052736"/>
          <a:ext cx="4716016" cy="33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8640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На протяжении учебного года оформлялась следующая документация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79512" y="1340768"/>
            <a:ext cx="3528392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Речевые карты, индивидуальные образовательные маршруты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292080" y="1484784"/>
            <a:ext cx="3384376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Индивидуальные тетради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076056" y="3933056"/>
            <a:ext cx="3816424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Рабочая программа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(перспективный и годовой планы)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23528" y="3717032"/>
            <a:ext cx="4176464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Тетради взаимодействия с родителями и воспитателями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915816" y="5301208"/>
            <a:ext cx="3744416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Годовой отчет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203848" y="2636912"/>
            <a:ext cx="3816424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Журнал посещаемости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3968" y="764704"/>
            <a:ext cx="439248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/>
              <a:t>Устранение </a:t>
            </a:r>
            <a:r>
              <a:rPr lang="ru-RU" sz="1600" dirty="0"/>
              <a:t>различных нарушений речи и содействие преодолению обусловленной ими неуспеваемости по обучению грамоте;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/>
              <a:t>Формирование разносторонних представлений о предметах и ​​явлениях окружающей действительности, обогащение словаря, развитие связной речи;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/>
              <a:t>Формирование необходимых </a:t>
            </a:r>
            <a:r>
              <a:rPr lang="ru-RU" sz="1600" dirty="0" smtClean="0"/>
              <a:t>умений и навыков для </a:t>
            </a:r>
            <a:r>
              <a:rPr lang="ru-RU" sz="1600" dirty="0"/>
              <a:t>усвоения программного материала по обучению </a:t>
            </a:r>
            <a:r>
              <a:rPr lang="ru-RU" sz="1600" dirty="0" smtClean="0"/>
              <a:t>грамоте;</a:t>
            </a:r>
            <a:endParaRPr lang="ru-RU" sz="1600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/>
              <a:t>Предотвращения вторичных нарушений (при чтении и на письме) и формирование </a:t>
            </a:r>
            <a:r>
              <a:rPr lang="ru-RU" sz="1600" dirty="0" smtClean="0"/>
              <a:t>пространственно-временных представлений</a:t>
            </a:r>
            <a:endParaRPr lang="ru-RU" sz="1600" dirty="0"/>
          </a:p>
          <a:p>
            <a:endParaRPr lang="ru-RU" dirty="0"/>
          </a:p>
        </p:txBody>
      </p:sp>
      <p:pic>
        <p:nvPicPr>
          <p:cNvPr id="4" name="Рисунок 3" descr="IMG_911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08720"/>
            <a:ext cx="3672408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51520" y="188640"/>
            <a:ext cx="716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Направления </a:t>
            </a:r>
            <a:r>
              <a:rPr lang="ru-RU" b="1" dirty="0" err="1" smtClean="0"/>
              <a:t>коррекционно</a:t>
            </a:r>
            <a:r>
              <a:rPr lang="ru-RU" b="1" dirty="0" smtClean="0"/>
              <a:t>–развивающей работы</a:t>
            </a:r>
            <a:r>
              <a:rPr lang="ru-RU" dirty="0" smtClean="0"/>
              <a:t>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612845"/>
            <a:ext cx="77048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Методы коррекционной работы: </a:t>
            </a:r>
          </a:p>
          <a:p>
            <a:endParaRPr lang="ru-RU" b="1" dirty="0" smtClean="0"/>
          </a:p>
          <a:p>
            <a:pPr>
              <a:buFontTx/>
              <a:buChar char="-"/>
            </a:pPr>
            <a:r>
              <a:rPr lang="ru-RU" dirty="0" smtClean="0"/>
              <a:t>игровой метод; </a:t>
            </a:r>
          </a:p>
          <a:p>
            <a:pPr>
              <a:buFontTx/>
              <a:buChar char="-"/>
            </a:pPr>
            <a:r>
              <a:rPr lang="ru-RU" dirty="0" smtClean="0"/>
              <a:t> наглядные методы обучения; </a:t>
            </a:r>
          </a:p>
          <a:p>
            <a:r>
              <a:rPr lang="ru-RU" dirty="0" smtClean="0"/>
              <a:t>−словесные методы обучения: рассказ, беседа;</a:t>
            </a:r>
          </a:p>
          <a:p>
            <a:pPr>
              <a:buFontTx/>
              <a:buChar char="-"/>
            </a:pPr>
            <a:r>
              <a:rPr lang="ru-RU" dirty="0" smtClean="0"/>
              <a:t> практические методы обучения; </a:t>
            </a:r>
          </a:p>
          <a:p>
            <a:pPr>
              <a:buFontTx/>
              <a:buChar char="-"/>
            </a:pPr>
            <a:r>
              <a:rPr lang="ru-RU" dirty="0" smtClean="0"/>
              <a:t>проблемно-поисковые методы обучения; </a:t>
            </a:r>
          </a:p>
          <a:p>
            <a:pPr>
              <a:buFontTx/>
              <a:buChar char="-"/>
            </a:pPr>
            <a:r>
              <a:rPr lang="ru-RU" dirty="0" smtClean="0"/>
              <a:t>создание ситуации успеха в учении; </a:t>
            </a:r>
          </a:p>
          <a:p>
            <a:pPr>
              <a:buFontTx/>
              <a:buChar char="-"/>
            </a:pPr>
            <a:r>
              <a:rPr lang="ru-RU" dirty="0" smtClean="0"/>
              <a:t>методы стимулирования учебной деятельности в процессе ; </a:t>
            </a:r>
          </a:p>
          <a:p>
            <a:pPr>
              <a:buFontTx/>
              <a:buChar char="-"/>
            </a:pPr>
            <a:r>
              <a:rPr lang="ru-RU" dirty="0" smtClean="0"/>
              <a:t>метод моделирования; </a:t>
            </a:r>
          </a:p>
          <a:p>
            <a:pPr>
              <a:buFontTx/>
              <a:buChar char="-"/>
            </a:pPr>
            <a:r>
              <a:rPr lang="ru-RU" dirty="0" smtClean="0"/>
              <a:t>метод ассоциаций. </a:t>
            </a:r>
          </a:p>
          <a:p>
            <a:pPr>
              <a:buFontTx/>
              <a:buChar char="-"/>
            </a:pPr>
            <a:endParaRPr lang="ru-RU" dirty="0" smtClean="0"/>
          </a:p>
          <a:p>
            <a:r>
              <a:rPr lang="ru-RU" b="1" dirty="0" smtClean="0"/>
              <a:t>Приёмы коррекционной работы: </a:t>
            </a:r>
          </a:p>
          <a:p>
            <a:endParaRPr lang="ru-RU" b="1" dirty="0" smtClean="0"/>
          </a:p>
          <a:p>
            <a:r>
              <a:rPr lang="ru-RU" dirty="0" smtClean="0"/>
              <a:t>показ образца, пояснение, объяснение, педагогическая оценка, дидактические игры и упражнения. 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b="1" dirty="0" smtClean="0"/>
              <a:t>Форма проведения</a:t>
            </a:r>
            <a:r>
              <a:rPr lang="ru-RU" dirty="0" smtClean="0"/>
              <a:t>: подгрупповые и индивидуальные занятия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</TotalTime>
  <Words>511</Words>
  <Application>Microsoft Office PowerPoint</Application>
  <PresentationFormat>Экран (4:3)</PresentationFormat>
  <Paragraphs>80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Открытая</vt:lpstr>
      <vt:lpstr>Муниципальное автономное дошкольное образовательное учреждение  «Детский сад №41 ЦРР»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 «Детский сад №41 ЦРР»</dc:title>
  <dc:creator>Зуевы</dc:creator>
  <cp:lastModifiedBy>Зуевы</cp:lastModifiedBy>
  <cp:revision>50</cp:revision>
  <dcterms:created xsi:type="dcterms:W3CDTF">2017-05-08T05:06:35Z</dcterms:created>
  <dcterms:modified xsi:type="dcterms:W3CDTF">2017-09-20T19:20:39Z</dcterms:modified>
</cp:coreProperties>
</file>