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1" r:id="rId9"/>
    <p:sldId id="262" r:id="rId10"/>
    <p:sldId id="263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В</c:v>
                </c:pt>
                <c:pt idx="1">
                  <c:v>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0.58000000000000063</c:v>
                </c:pt>
                <c:pt idx="1">
                  <c:v>0.42000000000000032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14422"/>
            <a:ext cx="60869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«Развитие мелкой моторики рук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детей дошкольного возраста»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693" y="214290"/>
            <a:ext cx="38137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№41 ЦРР детский сад.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5967" y="2967335"/>
            <a:ext cx="2813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</a:t>
            </a:r>
            <a:endParaRPr lang="ru-RU" sz="2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8773" y="3643314"/>
            <a:ext cx="51881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- составитель: </a:t>
            </a:r>
          </a:p>
          <a:p>
            <a:pPr algn="ctr"/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воспитатель 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Мурашова Наталья Николаевна</a:t>
            </a:r>
            <a:endParaRPr lang="ru-RU" sz="24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7" descr="Рисуем рыбку Матроны.RU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571744"/>
            <a:ext cx="3929090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Свободная самостоятельная деятельность детей:</a:t>
            </a: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дидактические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игры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929198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игры с мелкими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предметами 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(кубики, прищепки,</a:t>
            </a:r>
          </a:p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палочки, конструктор)</a:t>
            </a:r>
            <a:endParaRPr lang="ru-RU" dirty="0"/>
          </a:p>
        </p:txBody>
      </p:sp>
      <p:pic>
        <p:nvPicPr>
          <p:cNvPr id="10" name="Рисунок 9" descr="DSC02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4427984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071546"/>
            <a:ext cx="4680520" cy="303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457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AutoNum type="arabicPeriod"/>
            </a:pP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Анкетирование родителей:</a:t>
            </a:r>
          </a:p>
          <a:p>
            <a:pPr marL="342900" lvl="0" indent="-34290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«Как развита мелкая моторика </a:t>
            </a:r>
          </a:p>
          <a:p>
            <a:pPr marL="342900" lvl="0" indent="-342900" algn="ctr"/>
            <a:r>
              <a:rPr lang="ru-RU" b="1" i="1" dirty="0" smtClean="0">
                <a:solidFill>
                  <a:srgbClr val="00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вашего ребенка?»</a:t>
            </a:r>
            <a:endParaRPr lang="ru-RU" b="1" i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Фотки1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370947" cy="197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2. Совместное оформление </a:t>
            </a:r>
          </a:p>
          <a:p>
            <a:pPr algn="ctr"/>
            <a:r>
              <a:rPr lang="ru-RU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информационно-наглядного материала </a:t>
            </a:r>
          </a:p>
          <a:p>
            <a:pPr algn="ctr"/>
            <a:r>
              <a:rPr lang="ru-RU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по теме</a:t>
            </a:r>
            <a:r>
              <a:rPr lang="ru-RU" b="1" i="1" dirty="0" smtClean="0">
                <a:ln w="3175">
                  <a:noFill/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 smtClean="0">
                <a:ln w="3175">
                  <a:noFill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«Пальчиковая гимнастика»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7786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Индивидуальное консультирование  родителей  по вопросам   развития мелкой моторики пальцев рук у детей дошкольного возраста через использование разнообразных приемов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786190"/>
            <a:ext cx="8215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4.  Консультации для родителей на тему: </a:t>
            </a:r>
            <a:r>
              <a:rPr lang="ru-RU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«Нетрадиционные техники рисования»; «Пальчиковая гимнастика»; «Что представляет собой пальчиковая гимнастика»; «Влияние развития мелкой моторики руки </a:t>
            </a:r>
          </a:p>
          <a:p>
            <a:pPr algn="ctr"/>
            <a:r>
              <a:rPr lang="ru-RU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на развитие речи детей»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8" name="Picture 4" descr="http://www.playcast.ru/uploads/2015/05/14/135989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4071966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8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 (на конец года)</a:t>
            </a:r>
            <a:endParaRPr lang="ru-RU" sz="4800" dirty="0">
              <a:solidFill>
                <a:srgbClr val="FFFF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94242753"/>
              </p:ext>
            </p:extLst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4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Удалось достичь следующих результатов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-Сумела заинтересовать и убедить родителей в пользе развития мелкой моторики  рук детей раннего возраста;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-Уменьшилась скованность движений;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-Появилось согласование действий обеих рук; </a:t>
            </a:r>
          </a:p>
          <a:p>
            <a:r>
              <a:rPr lang="ru-RU" alt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-Разучила с детьми много новых пальчиковых игр.</a:t>
            </a:r>
          </a:p>
        </p:txBody>
      </p:sp>
      <p:pic>
        <p:nvPicPr>
          <p:cNvPr id="4098" name="Picture 2" descr="G:\бал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786322"/>
            <a:ext cx="3143272" cy="183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Проблема: 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Низкий уровень развития общей и мелкой моторики у детей  дошкольного возраста.</a:t>
            </a:r>
          </a:p>
          <a:p>
            <a:pPr algn="ctr"/>
            <a:endParaRPr lang="ru-RU" i="1" dirty="0" smtClean="0">
              <a:ln>
                <a:solidFill>
                  <a:srgbClr val="7030A0"/>
                </a:solidFill>
              </a:ln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3200" i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Развитие мелкой моторики и координации движений рук у детей дошкольного возраста в процессе пальчиковых игр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656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«Ум ребёнка находится на кончиках его пальцев».</a:t>
            </a:r>
            <a:b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</a:b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В.А. Сухомлинский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7" descr="C:\Documents and Settings\Психолог\Local Settings\Temporary Internet Files\Content.IE5\WMDLAUY7\MP9004097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34289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8186766" cy="5072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Развивать мелкую моторику рук у детей дошкольного возраста в играх, упражнениях и разных видах продуктивной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Содействовать развитию умения детей мастерить из разных видов материала (пластилина, салфеток, бумаги, различных круп, пуговиц и т.д.);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Способствовать развитию воображения, логического мышления, произвольного внимания, зрительного и слухового восприятия, творческой активности;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Создавать эмоционально – комфортную обстановку в общении со сверстниками и взрослыми;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14290"/>
            <a:ext cx="2853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Задачи: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Прогнозируемый результат: </a:t>
            </a:r>
            <a:r>
              <a:rPr lang="ru-RU" sz="4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Расположить к себе ребенка через тактильный (телесный) контакт и тем самым облегчить процесс адаптации.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Совершенствовать ловкость и точность движений, улучшить память, внимание, терпеливость.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Кисти рук и пальцы приобретут силу, хорошую подвижность и гибкость, а это в дальнейшем облегчит овладение навыком письма.</a:t>
            </a:r>
          </a:p>
          <a:p>
            <a:endParaRPr lang="ru-RU" dirty="0"/>
          </a:p>
        </p:txBody>
      </p:sp>
      <p:pic>
        <p:nvPicPr>
          <p:cNvPr id="1026" name="Picture 2" descr="G:\бал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1357298"/>
            <a:ext cx="42148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329642" cy="500066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rgbClr val="FFC000"/>
                </a:solidFill>
              </a:rPr>
              <a:t>На начальном этапе жизни именно мелкая моторика отражает то, как развивается ребенок, свидетельствует о его интеллектуальных способностях. Дети с плохо развитой ручной моторикой неловко держат ложку, карандаш, не могут застегивать пуговицы, шнуровать ботинки. Им бывает трудно собрать рассыпавшие детали конструктора, работать с </a:t>
            </a:r>
            <a:r>
              <a:rPr lang="ru-RU" sz="5500" dirty="0" err="1" smtClean="0">
                <a:solidFill>
                  <a:srgbClr val="FFC000"/>
                </a:solidFill>
              </a:rPr>
              <a:t>пазлами</a:t>
            </a:r>
            <a:r>
              <a:rPr lang="ru-RU" sz="5500" dirty="0" smtClean="0">
                <a:solidFill>
                  <a:srgbClr val="FFC000"/>
                </a:solidFill>
              </a:rPr>
              <a:t>, счетными палочками, мозаикой. Они отказываются от любимых другими детьми лепки и аппликации, не успевают за ребятами на занятиях.</a:t>
            </a:r>
          </a:p>
          <a:p>
            <a:pPr algn="just"/>
            <a:r>
              <a:rPr lang="ru-RU" sz="5500" dirty="0" smtClean="0">
                <a:solidFill>
                  <a:srgbClr val="FFC000"/>
                </a:solidFill>
              </a:rPr>
              <a:t>         Таким образом, возможности освоения мира детьми оказываются обедненными. Дети часто чувствуют себя несостоятельными в элементарных действиях, доступных сверстникам. Это влияет на эмоциональное благополучие ребенка, на его самооценку. С течением времени уровень развития формирует школьные трудности. </a:t>
            </a:r>
          </a:p>
          <a:p>
            <a:pPr algn="just"/>
            <a:r>
              <a:rPr lang="ru-RU" sz="5500" dirty="0" smtClean="0">
                <a:solidFill>
                  <a:srgbClr val="FFC000"/>
                </a:solidFill>
              </a:rPr>
              <a:t>         И, конечно, в дошкольном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 и подготовки к письму. От 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запас.</a:t>
            </a:r>
          </a:p>
          <a:p>
            <a:pPr algn="just"/>
            <a:r>
              <a:rPr lang="ru-RU" sz="5500" b="1" dirty="0" smtClean="0"/>
              <a:t> </a:t>
            </a:r>
            <a:endParaRPr lang="ru-RU" sz="5500" dirty="0" smtClean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17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</a:p>
          <a:p>
            <a:pPr indent="0" algn="just"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подготовительный (разработка проекта)</a:t>
            </a:r>
          </a:p>
          <a:p>
            <a:pPr indent="0"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создание организационных условий, обеспечивающих реализацию проекта</a:t>
            </a:r>
          </a:p>
          <a:p>
            <a:pPr indent="0" algn="just"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основной (выполнение проекта)</a:t>
            </a:r>
          </a:p>
          <a:p>
            <a:pPr indent="0" algn="just"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осуществление педагогической работы по формированию мелкой моторики рук </a:t>
            </a:r>
          </a:p>
          <a:p>
            <a:pPr indent="0" algn="just"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заключительный (аналитический)</a:t>
            </a:r>
          </a:p>
          <a:p>
            <a:pPr indent="0" algn="just"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подведение итогов по реализации проекта</a:t>
            </a:r>
          </a:p>
          <a:p>
            <a:pPr indent="0" algn="just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 проекта: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долгосрочный (сентябрь - февраль).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5503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ВЗАИМОСВЯЗЬ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571744"/>
            <a:ext cx="28590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16" y="1500174"/>
            <a:ext cx="2760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восприятие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071678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Развитие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4000504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память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64344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071942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зрение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143116"/>
            <a:ext cx="2428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Нервная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система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 rot="16200000" flipV="1">
            <a:off x="4679549" y="2535633"/>
            <a:ext cx="71438" cy="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2"/>
          </p:cNvCxnSpPr>
          <p:nvPr/>
        </p:nvCxnSpPr>
        <p:spPr>
          <a:xfrm rot="5400000" flipH="1" flipV="1">
            <a:off x="4309225" y="2357607"/>
            <a:ext cx="691226" cy="2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50529" y="42505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715008" y="264318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1"/>
          </p:cNvCxnSpPr>
          <p:nvPr/>
        </p:nvCxnSpPr>
        <p:spPr>
          <a:xfrm>
            <a:off x="5857884" y="3857628"/>
            <a:ext cx="714380" cy="404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571736" y="257174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3"/>
          </p:cNvCxnSpPr>
          <p:nvPr/>
        </p:nvCxnSpPr>
        <p:spPr>
          <a:xfrm rot="10800000" flipV="1">
            <a:off x="2700510" y="3857628"/>
            <a:ext cx="799920" cy="475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http://otpadus.com/wp-content/uploads/2015/02/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3" y="4643446"/>
            <a:ext cx="3470375" cy="19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685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ПЕРСПЕКТИВНОЕ ПЛАНИРОВАНИЕ</a:t>
            </a:r>
            <a:endParaRPr lang="ru-RU" sz="3200" b="1" dirty="0"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928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66"/>
                </a:solidFill>
                <a:ea typeface="Times New Roman" pitchFamily="18" charset="0"/>
                <a:cs typeface="Arial" pitchFamily="34" charset="0"/>
              </a:rPr>
              <a:t>Совместная деятельность воспитателя с детьми:</a:t>
            </a:r>
            <a:endParaRPr lang="ru-RU" sz="2400" b="1" i="1" dirty="0" smtClean="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928802"/>
            <a:ext cx="341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пальчиковая гимнастика,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07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биоэнергопластика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(соединение движений речевого аппарата с движениями пальцев рук)  </a:t>
            </a:r>
            <a:endParaRPr lang="ru-RU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пальчиковые игры в воде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(являются частью закаливающих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мероприятий)</a:t>
            </a:r>
            <a:endParaRPr lang="ru-RU" dirty="0"/>
          </a:p>
        </p:txBody>
      </p:sp>
      <p:pic>
        <p:nvPicPr>
          <p:cNvPr id="10" name="Содержимое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48" y="2536924"/>
            <a:ext cx="321471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818" y="4214818"/>
            <a:ext cx="314327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36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66"/>
                </a:solidFill>
                <a:ea typeface="Times New Roman" pitchFamily="18" charset="0"/>
                <a:cs typeface="Arial" pitchFamily="34" charset="0"/>
              </a:rPr>
              <a:t>Индивидуальная работа с детьми:</a:t>
            </a:r>
            <a:endParaRPr lang="ru-RU" sz="3600" b="1" dirty="0" smtClean="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64305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массаж кистей рук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5316" y="5047149"/>
            <a:ext cx="3761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лепка из пластилина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 использованием природного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материала (семена, крупы, 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ракушки)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Нетрадиционные техники рисования: 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кистью, пальцем,</a:t>
            </a:r>
          </a:p>
          <a:p>
            <a:pPr lvl="0" algn="ctr"/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зубной щеткой</a:t>
            </a:r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143116"/>
            <a:ext cx="6552728" cy="292895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672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 </vt:lpstr>
      <vt:lpstr>Слайд 3</vt:lpstr>
      <vt:lpstr>Прогнозируемый результат: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С41</dc:creator>
  <cp:lastModifiedBy>Проектор</cp:lastModifiedBy>
  <cp:revision>29</cp:revision>
  <dcterms:modified xsi:type="dcterms:W3CDTF">2020-01-30T06:47:24Z</dcterms:modified>
</cp:coreProperties>
</file>