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0" r:id="rId3"/>
    <p:sldId id="262" r:id="rId4"/>
    <p:sldId id="261" r:id="rId5"/>
    <p:sldId id="266" r:id="rId6"/>
    <p:sldId id="267" r:id="rId7"/>
    <p:sldId id="263" r:id="rId8"/>
    <p:sldId id="264" r:id="rId9"/>
    <p:sldId id="265" r:id="rId10"/>
    <p:sldId id="270" r:id="rId11"/>
    <p:sldId id="272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FDED2-C396-4F68-ADCE-CFF107A39FF6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5D22-FE88-4775-9608-D03751408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7;&#1091;&#1077;&#1074;&#1099;\Downloads\videoplayback.mp4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Рисунок 6" descr="img_user_file_54200f28c8726_1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31840" y="1124744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Georgia" pitchFamily="18" charset="0"/>
              </a:rPr>
              <a:t>МАДОУ «Детский сад№41 ЦРР»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0209" y="1772816"/>
            <a:ext cx="57262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ЗДОРОВЬЕСБЕРЕГАЮЩИЕ 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ТЕХНОЛОГИИ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в работе с детьми </a:t>
            </a:r>
          </a:p>
          <a:p>
            <a:pPr algn="ctr"/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с дизартрией.</a:t>
            </a:r>
            <a:endParaRPr lang="ru-RU" sz="2800" b="1" i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9992" y="5157192"/>
            <a:ext cx="193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/>
              <a:t>Учитель-логопед:</a:t>
            </a:r>
          </a:p>
          <a:p>
            <a:pPr algn="ctr"/>
            <a:r>
              <a:rPr lang="ru-RU" b="1" dirty="0" smtClean="0"/>
              <a:t>Зуева И.А.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1141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20"/>
            <a:ext cx="9276423" cy="6961668"/>
          </a:xfrm>
        </p:spPr>
      </p:pic>
      <p:pic>
        <p:nvPicPr>
          <p:cNvPr id="3" name="Рисунок 2" descr="22802593_324937611313654_162541445602240102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420888"/>
            <a:ext cx="4176464" cy="41764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Mozzhechkovaya_stimulyatsiy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620688"/>
            <a:ext cx="3150350" cy="4437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755576" y="476672"/>
            <a:ext cx="40911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БАЛАНСИРУЮЩАЯ ДОСКА</a:t>
            </a: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       БИЛЬГОУ (БЕЛГАУ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1141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20"/>
            <a:ext cx="9276423" cy="6961668"/>
          </a:xfrm>
        </p:spPr>
      </p:pic>
      <p:pic>
        <p:nvPicPr>
          <p:cNvPr id="6" name="Рисунок 5" descr="IMG_20180112_095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990" y="2225485"/>
            <a:ext cx="3332906" cy="4443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IMG_20180112_09503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76672"/>
            <a:ext cx="3759882" cy="5013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11414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-18220"/>
            <a:ext cx="9276423" cy="6961668"/>
          </a:xfrm>
        </p:spPr>
      </p:pic>
      <p:pic>
        <p:nvPicPr>
          <p:cNvPr id="3" name="videoplayback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989" y="35242"/>
            <a:ext cx="9097011" cy="6822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72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0"/>
            <a:ext cx="9183356" cy="6887517"/>
          </a:xfrm>
        </p:spPr>
      </p:pic>
      <p:sp>
        <p:nvSpPr>
          <p:cNvPr id="5" name="Прямоугольник 4"/>
          <p:cNvSpPr/>
          <p:nvPr/>
        </p:nvSpPr>
        <p:spPr>
          <a:xfrm>
            <a:off x="1187624" y="1772816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Спасибо </a:t>
            </a:r>
          </a:p>
          <a:p>
            <a:pPr algn="ctr">
              <a:lnSpc>
                <a:spcPct val="150000"/>
              </a:lnSpc>
            </a:pP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за внимание!</a:t>
            </a:r>
            <a:endParaRPr lang="ru-RU" sz="4800" b="1" dirty="0">
              <a:solidFill>
                <a:schemeClr val="accent3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19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1142" cy="686014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3568" y="548680"/>
            <a:ext cx="8136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Здоровье</a:t>
            </a:r>
            <a:r>
              <a:rPr lang="ru-RU" sz="2400" b="1" dirty="0">
                <a:latin typeface="Georgia" pitchFamily="18" charset="0"/>
              </a:rPr>
              <a:t> – состояние физического и социального благополучия человека. </a:t>
            </a:r>
            <a:endParaRPr lang="ru-RU" sz="2400" b="1" dirty="0" smtClean="0">
              <a:latin typeface="Georgia" pitchFamily="18" charset="0"/>
            </a:endParaRPr>
          </a:p>
          <a:p>
            <a:pPr algn="just">
              <a:lnSpc>
                <a:spcPct val="150000"/>
              </a:lnSpc>
            </a:pP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i="1" dirty="0" err="1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Здоровьесберегающий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педагогический процесс</a:t>
            </a:r>
            <a:r>
              <a:rPr lang="ru-RU" sz="2400" b="1" dirty="0" smtClean="0">
                <a:latin typeface="Georgia" pitchFamily="18" charset="0"/>
              </a:rPr>
              <a:t>– </a:t>
            </a:r>
            <a:r>
              <a:rPr lang="ru-RU" sz="2400" b="1" dirty="0">
                <a:latin typeface="Georgia" pitchFamily="18" charset="0"/>
              </a:rPr>
              <a:t>это воспитание и развитие детей </a:t>
            </a:r>
            <a:r>
              <a:rPr lang="ru-RU" sz="2400" b="1" dirty="0" smtClean="0">
                <a:latin typeface="Georgia" pitchFamily="18" charset="0"/>
              </a:rPr>
              <a:t>в </a:t>
            </a:r>
            <a:r>
              <a:rPr lang="ru-RU" sz="2400" b="1" dirty="0">
                <a:latin typeface="Georgia" pitchFamily="18" charset="0"/>
              </a:rPr>
              <a:t>режиме </a:t>
            </a:r>
            <a:r>
              <a:rPr lang="ru-RU" sz="2400" b="1" dirty="0" err="1">
                <a:latin typeface="Georgia" pitchFamily="18" charset="0"/>
              </a:rPr>
              <a:t>здоровьесбережения</a:t>
            </a:r>
            <a:r>
              <a:rPr lang="ru-RU" sz="2400" b="1" dirty="0">
                <a:latin typeface="Georgia" pitchFamily="18" charset="0"/>
              </a:rPr>
              <a:t> и </a:t>
            </a:r>
            <a:r>
              <a:rPr lang="ru-RU" sz="2400" b="1" dirty="0" err="1">
                <a:latin typeface="Georgia" pitchFamily="18" charset="0"/>
              </a:rPr>
              <a:t>здоровьеобогащения</a:t>
            </a:r>
            <a:r>
              <a:rPr lang="ru-RU" sz="2400" b="1" dirty="0">
                <a:latin typeface="Georgia" pitchFamily="18" charset="0"/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Georgia" pitchFamily="18" charset="0"/>
              </a:rPr>
              <a:t>процесс</a:t>
            </a:r>
            <a:r>
              <a:rPr lang="ru-RU" sz="2400" b="1" dirty="0">
                <a:latin typeface="Georgia" pitchFamily="18" charset="0"/>
              </a:rPr>
              <a:t>, </a:t>
            </a:r>
            <a:r>
              <a:rPr lang="ru-RU" sz="2400" b="1" dirty="0" smtClean="0">
                <a:latin typeface="Georgia" pitchFamily="18" charset="0"/>
              </a:rPr>
              <a:t>направленный </a:t>
            </a:r>
            <a:r>
              <a:rPr lang="ru-RU" sz="2400" b="1" dirty="0">
                <a:latin typeface="Georgia" pitchFamily="18" charset="0"/>
              </a:rPr>
              <a:t>на </a:t>
            </a:r>
            <a:r>
              <a:rPr lang="ru-RU" sz="2400" b="1" dirty="0" smtClean="0">
                <a:latin typeface="Georgia" pitchFamily="18" charset="0"/>
              </a:rPr>
              <a:t>обеспечение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физического, психического </a:t>
            </a:r>
            <a:r>
              <a:rPr lang="ru-RU" sz="2400" b="1" dirty="0" smtClean="0">
                <a:latin typeface="Georgia" pitchFamily="18" charset="0"/>
              </a:rPr>
              <a:t>и</a:t>
            </a:r>
          </a:p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социального развития.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0"/>
            <a:ext cx="9183356" cy="6887517"/>
          </a:xfrm>
        </p:spPr>
      </p:pic>
      <p:sp>
        <p:nvSpPr>
          <p:cNvPr id="5" name="Прямоугольник 4"/>
          <p:cNvSpPr/>
          <p:nvPr/>
        </p:nvSpPr>
        <p:spPr>
          <a:xfrm>
            <a:off x="755576" y="1124744"/>
            <a:ext cx="7848872" cy="3349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Целью</a:t>
            </a:r>
            <a:r>
              <a:rPr lang="ru-RU" sz="2400" b="1" dirty="0">
                <a:latin typeface="Georgia" pitchFamily="18" charset="0"/>
              </a:rPr>
              <a:t> 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err="1" smtClean="0">
                <a:latin typeface="Georgia" pitchFamily="18" charset="0"/>
              </a:rPr>
              <a:t>здоровьесберегающих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педагогических технологий применительно к ребенку с </a:t>
            </a:r>
            <a:r>
              <a:rPr lang="ru-RU" sz="2400" b="1" dirty="0" smtClean="0">
                <a:latin typeface="Georgia" pitchFamily="18" charset="0"/>
              </a:rPr>
              <a:t>дизартрией</a:t>
            </a:r>
            <a:r>
              <a:rPr lang="ru-RU" sz="2400" b="1" dirty="0">
                <a:latin typeface="Georgia" pitchFamily="18" charset="0"/>
              </a:rPr>
              <a:t> является </a:t>
            </a:r>
            <a:r>
              <a:rPr lang="ru-RU" sz="2400" b="1" dirty="0" smtClean="0">
                <a:latin typeface="Georgia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Georgia" pitchFamily="18" charset="0"/>
              </a:rPr>
              <a:t>-обеспечение </a:t>
            </a:r>
            <a:r>
              <a:rPr lang="ru-RU" sz="2400" b="1" dirty="0">
                <a:latin typeface="Georgia" pitchFamily="18" charset="0"/>
              </a:rPr>
              <a:t>высокого уровня  здоровья 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Georgia" pitchFamily="18" charset="0"/>
              </a:rPr>
              <a:t>-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воспитание </a:t>
            </a:r>
            <a:r>
              <a:rPr lang="ru-RU" sz="2400" b="1" dirty="0" err="1">
                <a:latin typeface="Georgia" pitchFamily="18" charset="0"/>
              </a:rPr>
              <a:t>валеологической</a:t>
            </a: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культуры.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1141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20"/>
            <a:ext cx="9276423" cy="6961668"/>
          </a:xfrm>
        </p:spPr>
      </p:pic>
      <p:sp>
        <p:nvSpPr>
          <p:cNvPr id="5" name="TextBox 4"/>
          <p:cNvSpPr txBox="1"/>
          <p:nvPr/>
        </p:nvSpPr>
        <p:spPr>
          <a:xfrm>
            <a:off x="395536" y="188640"/>
            <a:ext cx="8193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Виды </a:t>
            </a:r>
            <a:r>
              <a:rPr lang="ru-RU" sz="2800" b="1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здоровьесберегающих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технологий</a:t>
            </a:r>
            <a:r>
              <a:rPr lang="ru-RU" sz="2800" b="1" dirty="0" smtClean="0">
                <a:latin typeface="Georgia" pitchFamily="18" charset="0"/>
              </a:rPr>
              <a:t>:</a:t>
            </a:r>
            <a:endParaRPr lang="ru-RU" sz="2800" b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764704"/>
            <a:ext cx="87484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медико-профилактические;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физкультурно-оздоровительные</a:t>
            </a:r>
            <a:r>
              <a:rPr lang="ru-RU" sz="2400" b="1" dirty="0">
                <a:latin typeface="Georgia" pitchFamily="18" charset="0"/>
              </a:rPr>
              <a:t>; 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технологии обеспечения социально-психологического благополучия ребенка;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err="1" smtClean="0">
                <a:latin typeface="Georgia" pitchFamily="18" charset="0"/>
              </a:rPr>
              <a:t>валеологическое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просвещение родителей, </a:t>
            </a:r>
            <a:endParaRPr lang="ru-RU" sz="2400" b="1" dirty="0" smtClean="0"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 smtClean="0">
                <a:latin typeface="Georgia" pitchFamily="18" charset="0"/>
              </a:rPr>
              <a:t>                     </a:t>
            </a:r>
            <a:r>
              <a:rPr lang="ru-RU" sz="2400" b="1" dirty="0" err="1" smtClean="0">
                <a:latin typeface="Georgia" pitchFamily="18" charset="0"/>
              </a:rPr>
              <a:t>здоровьесберегающие</a:t>
            </a:r>
            <a:r>
              <a:rPr lang="ru-RU" sz="2400" b="1" dirty="0" smtClean="0">
                <a:latin typeface="Georgia" pitchFamily="18" charset="0"/>
              </a:rPr>
              <a:t> </a:t>
            </a:r>
            <a:r>
              <a:rPr lang="ru-RU" sz="2400" b="1" dirty="0">
                <a:latin typeface="Georgia" pitchFamily="18" charset="0"/>
              </a:rPr>
              <a:t>образовательные </a:t>
            </a:r>
            <a:r>
              <a:rPr lang="ru-RU" sz="2400" b="1" dirty="0" smtClean="0">
                <a:latin typeface="Georgia" pitchFamily="18" charset="0"/>
              </a:rPr>
              <a:t> 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                  коррекционные </a:t>
            </a:r>
            <a:r>
              <a:rPr lang="ru-RU" sz="2400" b="1" dirty="0">
                <a:latin typeface="Georgia" pitchFamily="18" charset="0"/>
              </a:rPr>
              <a:t>технологии </a:t>
            </a:r>
            <a:r>
              <a:rPr lang="ru-RU" sz="2400" b="1" dirty="0" smtClean="0">
                <a:latin typeface="Georgia" pitchFamily="18" charset="0"/>
              </a:rPr>
              <a:t> 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                  в </a:t>
            </a:r>
            <a:r>
              <a:rPr lang="ru-RU" sz="2400" b="1" dirty="0">
                <a:latin typeface="Georgia" pitchFamily="18" charset="0"/>
              </a:rPr>
              <a:t> домашних условиях </a:t>
            </a:r>
            <a:r>
              <a:rPr lang="ru-RU" sz="2400" b="1" dirty="0" smtClean="0">
                <a:latin typeface="Georgia" pitchFamily="18" charset="0"/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latin typeface="Georgia" pitchFamily="18" charset="0"/>
              </a:rPr>
              <a:t>                         и детской образовательной   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Georgia" pitchFamily="18" charset="0"/>
              </a:rPr>
              <a:t> </a:t>
            </a:r>
            <a:r>
              <a:rPr lang="ru-RU" sz="2400" b="1" dirty="0" smtClean="0">
                <a:latin typeface="Georgia" pitchFamily="18" charset="0"/>
              </a:rPr>
              <a:t>                        организации</a:t>
            </a:r>
            <a:endParaRPr lang="ru-RU" sz="2400" b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19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1142" cy="6860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9552" y="260648"/>
            <a:ext cx="82089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34411B"/>
                </a:solidFill>
                <a:latin typeface="Georgia" pitchFamily="18" charset="0"/>
              </a:rPr>
              <a:t>П</a:t>
            </a:r>
            <a:r>
              <a:rPr lang="ru-RU" sz="2400" b="1" dirty="0" smtClean="0">
                <a:solidFill>
                  <a:srgbClr val="34411B"/>
                </a:solidFill>
                <a:latin typeface="Georgia" pitchFamily="18" charset="0"/>
              </a:rPr>
              <a:t>ринципы </a:t>
            </a:r>
            <a:r>
              <a:rPr lang="ru-RU" sz="2400" b="1" dirty="0">
                <a:solidFill>
                  <a:srgbClr val="34411B"/>
                </a:solidFill>
                <a:latin typeface="Georgia" pitchFamily="18" charset="0"/>
              </a:rPr>
              <a:t>и условия </a:t>
            </a:r>
            <a:r>
              <a:rPr lang="ru-RU" sz="2400" b="1" dirty="0" err="1" smtClean="0">
                <a:solidFill>
                  <a:srgbClr val="34411B"/>
                </a:solidFill>
                <a:latin typeface="Georgia" pitchFamily="18" charset="0"/>
              </a:rPr>
              <a:t>здоровьесберегающей</a:t>
            </a:r>
            <a:r>
              <a:rPr lang="ru-RU" sz="2400" b="1" dirty="0" smtClean="0">
                <a:solidFill>
                  <a:srgbClr val="34411B"/>
                </a:solidFill>
                <a:latin typeface="Georgia" pitchFamily="18" charset="0"/>
              </a:rPr>
              <a:t> </a:t>
            </a:r>
            <a:r>
              <a:rPr lang="ru-RU" sz="2400" b="1" dirty="0">
                <a:solidFill>
                  <a:srgbClr val="34411B"/>
                </a:solidFill>
                <a:latin typeface="Georgia" pitchFamily="18" charset="0"/>
              </a:rPr>
              <a:t> деятельности.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196753"/>
            <a:ext cx="8136903" cy="5519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Учет целостной системы формирования культуры здоровья детей с дизартрией: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Наличие </a:t>
            </a:r>
            <a:r>
              <a:rPr lang="ru-RU" sz="2400" b="1" dirty="0" err="1">
                <a:latin typeface="Georgia" pitchFamily="18" charset="0"/>
              </a:rPr>
              <a:t>здоровьесберегающего</a:t>
            </a:r>
            <a:r>
              <a:rPr lang="ru-RU" sz="2400" b="1" dirty="0">
                <a:latin typeface="Georgia" pitchFamily="18" charset="0"/>
              </a:rPr>
              <a:t> образовательного пространства </a:t>
            </a:r>
            <a:endParaRPr lang="ru-RU" sz="24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Учет </a:t>
            </a:r>
            <a:r>
              <a:rPr lang="ru-RU" sz="2400" b="1" dirty="0">
                <a:latin typeface="Georgia" pitchFamily="18" charset="0"/>
              </a:rPr>
              <a:t>психолого-педагогических факторов в работе с детьми </a:t>
            </a:r>
            <a:endParaRPr lang="ru-RU" sz="2400" b="1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Обеспечение </a:t>
            </a:r>
            <a:r>
              <a:rPr lang="ru-RU" sz="2400" b="1" dirty="0">
                <a:latin typeface="Georgia" pitchFamily="18" charset="0"/>
              </a:rPr>
              <a:t>разнообразной двигательной активности детей </a:t>
            </a:r>
            <a:r>
              <a:rPr lang="ru-RU" sz="2400" b="1" dirty="0" smtClean="0">
                <a:latin typeface="Georgia" pitchFamily="18" charset="0"/>
              </a:rPr>
              <a:t>: 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Повышение </a:t>
            </a:r>
            <a:r>
              <a:rPr lang="ru-RU" sz="2400" b="1" dirty="0">
                <a:latin typeface="Georgia" pitchFamily="18" charset="0"/>
              </a:rPr>
              <a:t>педагогической коррекционной компетенции </a:t>
            </a:r>
            <a:r>
              <a:rPr lang="ru-RU" sz="2400" b="1" dirty="0" smtClean="0">
                <a:latin typeface="Georgia" pitchFamily="18" charset="0"/>
              </a:rPr>
              <a:t>родителей</a:t>
            </a:r>
          </a:p>
          <a:p>
            <a:pPr lvl="0">
              <a:buFont typeface="Wingdings" pitchFamily="2" charset="2"/>
              <a:buChar char="§"/>
            </a:pPr>
            <a:r>
              <a:rPr lang="ru-RU" sz="2400" b="1" dirty="0" smtClean="0">
                <a:latin typeface="Georgia" pitchFamily="18" charset="0"/>
              </a:rPr>
              <a:t>Отсутствие </a:t>
            </a:r>
            <a:r>
              <a:rPr lang="ru-RU" sz="2400" b="1" dirty="0">
                <a:latin typeface="Georgia" pitchFamily="18" charset="0"/>
              </a:rPr>
              <a:t>воздействия неблагоприятных для здоровья детей </a:t>
            </a:r>
            <a:r>
              <a:rPr lang="ru-RU" sz="2400" b="1" dirty="0" smtClean="0">
                <a:latin typeface="Georgia" pitchFamily="18" charset="0"/>
              </a:rPr>
              <a:t>факторов</a:t>
            </a:r>
            <a:endParaRPr lang="ru-RU" sz="2400" b="1" dirty="0">
              <a:latin typeface="Georgia" pitchFamily="18" charset="0"/>
            </a:endParaRPr>
          </a:p>
          <a:p>
            <a:endParaRPr lang="ru-RU" sz="2400" b="1" dirty="0">
              <a:latin typeface="Georgia" pitchFamily="18" charset="0"/>
            </a:endParaRPr>
          </a:p>
          <a:p>
            <a:pPr lvl="0"/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19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1142" cy="6860144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39552" y="908720"/>
            <a:ext cx="8136904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3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Дыхательная гимнастика;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Массаж,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самомассаж</a:t>
            </a:r>
            <a:r>
              <a:rPr lang="ru-RU" sz="1400" b="1" dirty="0">
                <a:solidFill>
                  <a:srgbClr val="1C1C1C"/>
                </a:solidFill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Развитие моторики общей, тонкой и артикуляционной;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Ниткография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Рисование: пластилином, природным материалом;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Лепка из глины и пластилина</a:t>
            </a:r>
            <a:endParaRPr lang="ru-RU" sz="1400" b="1" dirty="0">
              <a:solidFill>
                <a:srgbClr val="1C1C1C"/>
              </a:solidFill>
              <a:latin typeface="inheri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тестопластика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Конструирование;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Пальчиковый театр, пальцевая гимнастика с мячом;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Бассейн (водный и сухой);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Психогимнастика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психокоррекционные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игры;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Логоритмика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Ароматерапия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Гимнастика для глаз;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Песочная терапия;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Су-Джок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терапия и другие методы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нейростимуляции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Анималотерапия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канистерапия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иппотерапия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Биоэнергопластика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Тактильные и сенсорные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дорожки,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физиороллы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массажные мячи, батут, дорожки для ходьбы и бега;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Сенсоротерапия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по методу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Глена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Домана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Музыкальная терапия, пантомимика;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Игротерапия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сказкотерапия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Хаготерапия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Кинезитерапия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Фитотерапия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Литотерапия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Вокалотерапия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Арттерапия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Бумаготворчество;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Леготерапия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Пазлотерапия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ИЛГ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искусственная локальная гипотермия.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94" y="260648"/>
            <a:ext cx="81805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2400" b="1" dirty="0" err="1">
                <a:solidFill>
                  <a:schemeClr val="accent3">
                    <a:lumMod val="50000"/>
                  </a:schemeClr>
                </a:solidFill>
                <a:latin typeface="inherit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доровьесберегающие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педагогические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 технологии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C1C1C"/>
                </a:solidFill>
                <a:effectLst/>
                <a:latin typeface="inherit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1935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1142" cy="6860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332656"/>
            <a:ext cx="8748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err="1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Кинезиология</a:t>
            </a:r>
            <a:r>
              <a:rPr lang="ru-RU" sz="2400" b="1" i="1" dirty="0">
                <a:latin typeface="Georgia" pitchFamily="18" charset="0"/>
              </a:rPr>
              <a:t> - наука о развитии умственных способностей и физического здоровья через определенные двигательные упражнения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1560" y="3284984"/>
            <a:ext cx="489654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омплекс упражнений: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"Колечко",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"Кулак-ребро-ладонь",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"Лезгинка",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"Лягушка",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"Ухо-нос",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"Замок« и др.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844824"/>
            <a:ext cx="8820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Georgia" pitchFamily="18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пражнения направленные на развитие точности движений пальцев и способности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 переключению с одного движения на другое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6" y="0"/>
            <a:ext cx="9183356" cy="6887517"/>
          </a:xfrm>
        </p:spPr>
      </p:pic>
      <p:sp>
        <p:nvSpPr>
          <p:cNvPr id="6" name="TextBox 5"/>
          <p:cNvSpPr txBox="1"/>
          <p:nvPr/>
        </p:nvSpPr>
        <p:spPr>
          <a:xfrm>
            <a:off x="395536" y="980728"/>
            <a:ext cx="84946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ИСПОЛЬЗОВАНИЕ МЕТОДИКИ «ЛОГО-БАТУТ»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	</a:t>
            </a:r>
          </a:p>
        </p:txBody>
      </p:sp>
      <p:pic>
        <p:nvPicPr>
          <p:cNvPr id="7" name="Рисунок 6" descr="rebenok_i_batu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916832"/>
            <a:ext cx="3362325" cy="381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995936" y="1772816"/>
            <a:ext cx="4968552" cy="3365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>
                <a:latin typeface="Georgia" pitchFamily="18" charset="0"/>
              </a:rPr>
              <a:t>С</a:t>
            </a:r>
            <a:r>
              <a:rPr lang="ru-RU" b="1" dirty="0" smtClean="0">
                <a:latin typeface="Georgia" pitchFamily="18" charset="0"/>
              </a:rPr>
              <a:t>овершенствование </a:t>
            </a:r>
            <a:r>
              <a:rPr lang="ru-RU" b="1" dirty="0">
                <a:latin typeface="Georgia" pitchFamily="18" charset="0"/>
              </a:rPr>
              <a:t>навыков чтения на фоне интенсивной вестибулярной и </a:t>
            </a:r>
            <a:r>
              <a:rPr lang="ru-RU" b="1" dirty="0" err="1">
                <a:latin typeface="Georgia" pitchFamily="18" charset="0"/>
              </a:rPr>
              <a:t>проприоцептивной</a:t>
            </a:r>
            <a:r>
              <a:rPr lang="ru-RU" b="1" dirty="0">
                <a:latin typeface="Georgia" pitchFamily="18" charset="0"/>
              </a:rPr>
              <a:t> стимуляции.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Georgia" pitchFamily="18" charset="0"/>
              </a:rPr>
              <a:t>Ребенку </a:t>
            </a:r>
            <a:r>
              <a:rPr lang="ru-RU" b="1" dirty="0">
                <a:latin typeface="Georgia" pitchFamily="18" charset="0"/>
              </a:rPr>
              <a:t>предлагается прыгать на небольшом батуте и одновременно читать вслух буквы, слоги или слова, которые ритмично проецируются </a:t>
            </a:r>
            <a:r>
              <a:rPr lang="ru-RU" b="1" dirty="0" smtClean="0">
                <a:latin typeface="Georgia" pitchFamily="18" charset="0"/>
              </a:rPr>
              <a:t>на экране</a:t>
            </a:r>
            <a:endParaRPr lang="ru-RU" b="1" dirty="0"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5373216"/>
            <a:ext cx="5678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 </a:t>
            </a:r>
            <a:r>
              <a:rPr lang="ru-RU" b="1" dirty="0"/>
              <a:t>ЕФИМОВА Виктория Леонидовна, </a:t>
            </a:r>
          </a:p>
          <a:p>
            <a:r>
              <a:rPr lang="ru-RU" b="1" dirty="0"/>
              <a:t>кандидат педагогических наук 	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11141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8220"/>
            <a:ext cx="9276423" cy="6961668"/>
          </a:xfrm>
        </p:spPr>
      </p:pic>
      <p:sp>
        <p:nvSpPr>
          <p:cNvPr id="7" name="Прямоугольник 6"/>
          <p:cNvSpPr/>
          <p:nvPr/>
        </p:nvSpPr>
        <p:spPr>
          <a:xfrm>
            <a:off x="467544" y="260649"/>
            <a:ext cx="7704856" cy="864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Мозжечковая стимуляция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.</a:t>
            </a:r>
          </a:p>
          <a:p>
            <a:pPr algn="ctr" fontAlgn="t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 Занятия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Georgia" pitchFamily="18" charset="0"/>
              </a:rPr>
              <a:t>на балансировочной доске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124744"/>
            <a:ext cx="8424936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Georgia" pitchFamily="18" charset="0"/>
              </a:rPr>
              <a:t>Современный </a:t>
            </a:r>
            <a:r>
              <a:rPr lang="ru-RU" b="1" i="1" dirty="0">
                <a:latin typeface="Georgia" pitchFamily="18" charset="0"/>
              </a:rPr>
              <a:t>метод коррекции различных нарушений в речевом и интеллектуальном развитии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31640" y="1988840"/>
            <a:ext cx="781236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</a:pPr>
            <a:r>
              <a:rPr lang="ru-RU" b="1" u="sng" dirty="0">
                <a:latin typeface="Georgia" pitchFamily="18" charset="0"/>
              </a:rPr>
              <a:t>Программа мозжечкового стимулирования улучшает: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 smtClean="0">
                <a:latin typeface="Georgia" pitchFamily="18" charset="0"/>
              </a:rPr>
              <a:t>       уровень </a:t>
            </a:r>
            <a:r>
              <a:rPr lang="ru-RU" b="1" dirty="0">
                <a:latin typeface="Georgia" pitchFamily="18" charset="0"/>
              </a:rPr>
              <a:t>концентрации внимания;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все виды памяти;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развитие речи — 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>
                <a:latin typeface="Georgia" pitchFamily="18" charset="0"/>
              </a:rPr>
              <a:t>устной, 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>
                <a:latin typeface="Georgia" pitchFamily="18" charset="0"/>
              </a:rPr>
              <a:t>письменной, </a:t>
            </a:r>
            <a:r>
              <a:rPr lang="ru-RU" b="1" dirty="0" smtClean="0">
                <a:latin typeface="Georgia" pitchFamily="18" charset="0"/>
              </a:rPr>
              <a:t> </a:t>
            </a:r>
            <a:r>
              <a:rPr lang="ru-RU" b="1" dirty="0">
                <a:latin typeface="Georgia" pitchFamily="18" charset="0"/>
              </a:rPr>
              <a:t>навыки </a:t>
            </a:r>
            <a:r>
              <a:rPr lang="ru-RU" b="1" dirty="0" smtClean="0">
                <a:latin typeface="Georgia" pitchFamily="18" charset="0"/>
              </a:rPr>
              <a:t>чтения;</a:t>
            </a:r>
            <a:endParaRPr lang="ru-RU" b="1" dirty="0">
              <a:latin typeface="Georgia" pitchFamily="18" charset="0"/>
            </a:endParaRP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математические и логические способности;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анализ и синтез информации;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способность к планированию;</a:t>
            </a:r>
          </a:p>
          <a:p>
            <a:pPr algn="ctr" fontAlgn="t">
              <a:lnSpc>
                <a:spcPct val="200000"/>
              </a:lnSpc>
              <a:buFont typeface="Wingdings" pitchFamily="2" charset="2"/>
              <a:buChar char="Ø"/>
            </a:pPr>
            <a:r>
              <a:rPr lang="ru-RU" b="1" dirty="0">
                <a:latin typeface="Georgia" pitchFamily="18" charset="0"/>
              </a:rPr>
              <a:t>работу эмоционально-волевой сферы.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389</Words>
  <Application>Microsoft Office PowerPoint</Application>
  <PresentationFormat>Экран (4:3)</PresentationFormat>
  <Paragraphs>98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Зуевы</dc:creator>
  <cp:lastModifiedBy>Зуевы</cp:lastModifiedBy>
  <cp:revision>21</cp:revision>
  <dcterms:created xsi:type="dcterms:W3CDTF">2018-02-20T15:18:18Z</dcterms:created>
  <dcterms:modified xsi:type="dcterms:W3CDTF">2018-02-20T18:40:32Z</dcterms:modified>
</cp:coreProperties>
</file>